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6" r:id="rId2"/>
    <p:sldId id="327" r:id="rId3"/>
    <p:sldId id="324" r:id="rId4"/>
    <p:sldId id="337" r:id="rId5"/>
    <p:sldId id="328" r:id="rId6"/>
    <p:sldId id="338" r:id="rId7"/>
    <p:sldId id="272" r:id="rId8"/>
    <p:sldId id="291" r:id="rId9"/>
    <p:sldId id="346" r:id="rId10"/>
    <p:sldId id="330" r:id="rId11"/>
    <p:sldId id="317" r:id="rId12"/>
    <p:sldId id="304" r:id="rId13"/>
    <p:sldId id="347" r:id="rId14"/>
    <p:sldId id="294" r:id="rId15"/>
    <p:sldId id="339" r:id="rId16"/>
    <p:sldId id="340" r:id="rId17"/>
    <p:sldId id="352" r:id="rId18"/>
    <p:sldId id="307" r:id="rId19"/>
    <p:sldId id="333" r:id="rId20"/>
    <p:sldId id="311" r:id="rId21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F6CEBC"/>
    <a:srgbClr val="2A0DD7"/>
    <a:srgbClr val="FCE0E0"/>
    <a:srgbClr val="F6C6C6"/>
    <a:srgbClr val="FF9999"/>
    <a:srgbClr val="FF7C80"/>
    <a:srgbClr val="FF5050"/>
    <a:srgbClr val="96B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86766" autoAdjust="0"/>
  </p:normalViewPr>
  <p:slideViewPr>
    <p:cSldViewPr snapToGrid="0">
      <p:cViewPr varScale="1">
        <p:scale>
          <a:sx n="44" d="100"/>
          <a:sy n="44" d="100"/>
        </p:scale>
        <p:origin x="86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6699FF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7.7642098763278974E-2"/>
                  <c:y val="0.122747544774232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848644134292444"/>
                  <c:y val="4.50650068294168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658108931716685"/>
                  <c:y val="-0.154358026870064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Внесено в РРГТС до 2010 г.</c:v>
                </c:pt>
                <c:pt idx="1">
                  <c:v>Внесено в РРГТС после 2010 г.</c:v>
                </c:pt>
                <c:pt idx="2">
                  <c:v>Не внесено в РРГТС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</c:v>
                </c:pt>
                <c:pt idx="1">
                  <c:v>0.17</c:v>
                </c:pt>
                <c:pt idx="2">
                  <c:v>0.71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92930098128214"/>
          <c:y val="0.8168919406909142"/>
          <c:w val="0.39871014232795549"/>
          <c:h val="0.13481101790934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Тверская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</c:rich>
      </c:tx>
      <c:layout>
        <c:manualLayout>
          <c:xMode val="edge"/>
          <c:yMode val="edge"/>
          <c:x val="0.3175545381444171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июн.24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480760768"/>
        <c:axId val="914548720"/>
      </c:barChart>
      <c:catAx>
        <c:axId val="48076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14548720"/>
        <c:crosses val="autoZero"/>
        <c:auto val="1"/>
        <c:lblAlgn val="ctr"/>
        <c:lblOffset val="100"/>
        <c:noMultiLvlLbl val="0"/>
      </c:catAx>
      <c:valAx>
        <c:axId val="9145487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0760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71445593161666"/>
          <c:y val="0.78161526250387214"/>
          <c:w val="0.88285544068383337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Ярославская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июн.24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914545456"/>
        <c:axId val="914550352"/>
      </c:barChart>
      <c:catAx>
        <c:axId val="91454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14550352"/>
        <c:crosses val="autoZero"/>
        <c:auto val="1"/>
        <c:lblAlgn val="ctr"/>
        <c:lblOffset val="100"/>
        <c:noMultiLvlLbl val="0"/>
      </c:catAx>
      <c:valAx>
        <c:axId val="9145503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4545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471990025078377E-2"/>
          <c:y val="0.78161526250387214"/>
          <c:w val="0.899999837223863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9846790140215558E-2"/>
          <c:y val="9.4248600659657442E-2"/>
          <c:w val="0.93469414037236354"/>
          <c:h val="0.81724341005756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бесхозяйных ГТС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6CEBC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6CEBC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июн.24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681</c:v>
                </c:pt>
                <c:pt idx="1">
                  <c:v>437</c:v>
                </c:pt>
                <c:pt idx="2">
                  <c:v>333</c:v>
                </c:pt>
                <c:pt idx="3">
                  <c:v>298</c:v>
                </c:pt>
                <c:pt idx="4">
                  <c:v>208</c:v>
                </c:pt>
                <c:pt idx="5">
                  <c:v>160</c:v>
                </c:pt>
                <c:pt idx="6">
                  <c:v>146</c:v>
                </c:pt>
                <c:pt idx="7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4551440"/>
        <c:axId val="914556880"/>
      </c:barChart>
      <c:catAx>
        <c:axId val="91455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14556880"/>
        <c:crosses val="autoZero"/>
        <c:auto val="1"/>
        <c:lblAlgn val="ctr"/>
        <c:lblOffset val="100"/>
        <c:noMultiLvlLbl val="0"/>
      </c:catAx>
      <c:valAx>
        <c:axId val="91455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1455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23000">
          <a:schemeClr val="accent1">
            <a:lumMod val="45000"/>
            <a:lumOff val="55000"/>
          </a:schemeClr>
        </a:gs>
        <a:gs pos="51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234625305457504E-2"/>
          <c:y val="0.24565230950859268"/>
          <c:w val="0.89608081048058652"/>
          <c:h val="0.60297460476157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2022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6 мес. 2023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6 мес. 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7"/>
        <c:overlap val="-95"/>
        <c:axId val="804467952"/>
        <c:axId val="804463056"/>
      </c:barChart>
      <c:catAx>
        <c:axId val="80446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4463056"/>
        <c:crosses val="autoZero"/>
        <c:auto val="1"/>
        <c:lblAlgn val="ctr"/>
        <c:lblOffset val="100"/>
        <c:noMultiLvlLbl val="0"/>
      </c:catAx>
      <c:valAx>
        <c:axId val="804463056"/>
        <c:scaling>
          <c:orientation val="minMax"/>
          <c:max val="16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446795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18126049326478819"/>
          <c:y val="0.81407858990886661"/>
          <c:w val="0.70038307195071692"/>
          <c:h val="0.162079955048678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lang="ru-RU" sz="18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8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ОМС</c:v>
                </c:pt>
                <c:pt idx="1">
                  <c:v>ЮР</c:v>
                </c:pt>
                <c:pt idx="2">
                  <c:v>ФС</c:v>
                </c:pt>
                <c:pt idx="3">
                  <c:v>Б/х</c:v>
                </c:pt>
                <c:pt idx="4">
                  <c:v>ЧЛ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1137</c:v>
                </c:pt>
                <c:pt idx="1">
                  <c:v>602</c:v>
                </c:pt>
                <c:pt idx="2">
                  <c:v>96</c:v>
                </c:pt>
                <c:pt idx="3">
                  <c:v>210</c:v>
                </c:pt>
                <c:pt idx="4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Направлено предостережений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Московская область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D2-4A7D-AACD-7FAA800978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Ответы на предостережения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Московская область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D2-4A7D-AACD-7FAA80097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0"/>
        <c:axId val="804461424"/>
        <c:axId val="804461968"/>
      </c:barChart>
      <c:catAx>
        <c:axId val="804461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4461968"/>
        <c:crosses val="autoZero"/>
        <c:auto val="1"/>
        <c:lblAlgn val="ctr"/>
        <c:lblOffset val="100"/>
        <c:noMultiLvlLbl val="0"/>
      </c:catAx>
      <c:valAx>
        <c:axId val="804461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0446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безопасности ГТС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Согласования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6 мес. 2023</c:v>
                </c:pt>
                <c:pt idx="1">
                  <c:v>6 мес. 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6 мес. 2023</c:v>
                </c:pt>
                <c:pt idx="1">
                  <c:v>6 мес. 2024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4459248"/>
        <c:axId val="804459792"/>
        <c:axId val="0"/>
      </c:bar3DChart>
      <c:catAx>
        <c:axId val="80445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04459792"/>
        <c:crosses val="autoZero"/>
        <c:auto val="1"/>
        <c:lblAlgn val="ctr"/>
        <c:lblOffset val="100"/>
        <c:noMultiLvlLbl val="0"/>
      </c:catAx>
      <c:valAx>
        <c:axId val="80445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445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009506556566806"/>
          <c:y val="0.44355954771484912"/>
          <c:w val="0.25414683979890851"/>
          <c:h val="0.142235424190536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158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июн.24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804462512"/>
        <c:axId val="804464144"/>
      </c:barChart>
      <c:catAx>
        <c:axId val="80446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04464144"/>
        <c:crosses val="autoZero"/>
        <c:auto val="1"/>
        <c:lblAlgn val="ctr"/>
        <c:lblOffset val="100"/>
        <c:noMultiLvlLbl val="0"/>
      </c:catAx>
      <c:valAx>
        <c:axId val="8044641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4462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7661635084959846"/>
          <c:w val="0.8484011585320196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Ивановская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442171607284117E-2"/>
          <c:y val="0.16519828557011013"/>
          <c:w val="0.92351990372334136"/>
          <c:h val="0.6118325419701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499673496282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4996734962821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июн.24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804464688"/>
        <c:axId val="804465232"/>
      </c:barChart>
      <c:catAx>
        <c:axId val="80446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04465232"/>
        <c:crosses val="autoZero"/>
        <c:auto val="1"/>
        <c:lblAlgn val="ctr"/>
        <c:lblOffset val="100"/>
        <c:noMultiLvlLbl val="0"/>
      </c:catAx>
      <c:valAx>
        <c:axId val="8044652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4464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504426968316168"/>
          <c:y val="0.75662070423250372"/>
          <c:w val="0.84495573031683835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Владимирская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июн.24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804465776"/>
        <c:axId val="804466320"/>
      </c:barChart>
      <c:catAx>
        <c:axId val="80446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04466320"/>
        <c:crosses val="autoZero"/>
        <c:auto val="1"/>
        <c:lblAlgn val="ctr"/>
        <c:lblOffset val="100"/>
        <c:noMultiLvlLbl val="0"/>
      </c:catAx>
      <c:valAx>
        <c:axId val="8044663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4465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8161526250387214"/>
          <c:w val="0.8484011585320196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Костромская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4456995087416213E-3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8908564303628676E-3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июн.24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804470128"/>
        <c:axId val="804469584"/>
      </c:barChart>
      <c:catAx>
        <c:axId val="80447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04469584"/>
        <c:crosses val="autoZero"/>
        <c:auto val="1"/>
        <c:lblAlgn val="ctr"/>
        <c:lblOffset val="100"/>
        <c:noMultiLvlLbl val="0"/>
      </c:catAx>
      <c:valAx>
        <c:axId val="804469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4470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092627217689209"/>
          <c:y val="0.78161526250387214"/>
          <c:w val="0.85804049002128024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0.27672</cdr:x>
      <cdr:y>0.20214</cdr:y>
    </cdr:from>
    <cdr:to>
      <cdr:x>0.40087</cdr:x>
      <cdr:y>0.27562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51414" y="1246088"/>
          <a:ext cx="1144688" cy="452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48</a:t>
          </a:r>
        </a:p>
        <a:p xmlns:a="http://schemas.openxmlformats.org/drawingml/2006/main">
          <a:pPr algn="ctr"/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0.48046</cdr:x>
      <cdr:y>0.19389</cdr:y>
    </cdr:from>
    <cdr:to>
      <cdr:x>0.60408</cdr:x>
      <cdr:y>0.26212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9937" y="1195231"/>
          <a:ext cx="1139801" cy="420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52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0.64981</cdr:x>
      <cdr:y>0.23005</cdr:y>
    </cdr:from>
    <cdr:to>
      <cdr:x>0.81237</cdr:x>
      <cdr:y>0.29828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91378" y="1418139"/>
          <a:ext cx="1498836" cy="420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37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0.11666</cdr:x>
      <cdr:y>0.07348</cdr:y>
    </cdr:from>
    <cdr:to>
      <cdr:x>0.90723</cdr:x>
      <cdr:y>0.20907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75641" y="452985"/>
          <a:ext cx="7289214" cy="835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i="0" u="none" strike="noStrike" kern="1200" spc="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правонарушений при осуществлении постоянного государственного надзора</a:t>
          </a:r>
        </a:p>
        <a:p xmlns:a="http://schemas.openxmlformats.org/drawingml/2006/main"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0.84495</cdr:x>
      <cdr:y>0.45234</cdr:y>
    </cdr:from>
    <cdr:to>
      <cdr:x>0.89644</cdr:x>
      <cdr:y>0.54765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61267" y="2294845"/>
          <a:ext cx="558273" cy="483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216" cy="497524"/>
          </a:xfrm>
          <a:prstGeom prst="rect">
            <a:avLst/>
          </a:prstGeom>
        </p:spPr>
        <p:txBody>
          <a:bodyPr vert="horz" lIns="91567" tIns="45783" rIns="91567" bIns="457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3" y="0"/>
            <a:ext cx="2951216" cy="497524"/>
          </a:xfrm>
          <a:prstGeom prst="rect">
            <a:avLst/>
          </a:prstGeom>
        </p:spPr>
        <p:txBody>
          <a:bodyPr vert="horz" lIns="91567" tIns="45783" rIns="91567" bIns="45783" rtlCol="0"/>
          <a:lstStyle>
            <a:lvl1pPr algn="r">
              <a:defRPr sz="1200"/>
            </a:lvl1pPr>
          </a:lstStyle>
          <a:p>
            <a:fld id="{401E0716-219B-4526-8CEB-5CAB3474FF48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1812"/>
            <a:ext cx="2951216" cy="497524"/>
          </a:xfrm>
          <a:prstGeom prst="rect">
            <a:avLst/>
          </a:prstGeom>
        </p:spPr>
        <p:txBody>
          <a:bodyPr vert="horz" lIns="91567" tIns="45783" rIns="91567" bIns="457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3" y="9441812"/>
            <a:ext cx="2951216" cy="497524"/>
          </a:xfrm>
          <a:prstGeom prst="rect">
            <a:avLst/>
          </a:prstGeom>
        </p:spPr>
        <p:txBody>
          <a:bodyPr vert="horz" lIns="91567" tIns="45783" rIns="91567" bIns="45783" rtlCol="0" anchor="b"/>
          <a:lstStyle>
            <a:lvl1pPr algn="r">
              <a:defRPr sz="1200"/>
            </a:lvl1pPr>
          </a:lstStyle>
          <a:p>
            <a:fld id="{5AED6A67-6993-4DD8-9D52-B097C0E7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0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0475" cy="498772"/>
          </a:xfrm>
          <a:prstGeom prst="rect">
            <a:avLst/>
          </a:prstGeom>
        </p:spPr>
        <p:txBody>
          <a:bodyPr vert="horz" lIns="91567" tIns="45783" rIns="91567" bIns="457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0" y="1"/>
            <a:ext cx="2950475" cy="498772"/>
          </a:xfrm>
          <a:prstGeom prst="rect">
            <a:avLst/>
          </a:prstGeom>
        </p:spPr>
        <p:txBody>
          <a:bodyPr vert="horz" lIns="91567" tIns="45783" rIns="91567" bIns="45783" rtlCol="0"/>
          <a:lstStyle>
            <a:lvl1pPr algn="r">
              <a:defRPr sz="1200"/>
            </a:lvl1pPr>
          </a:lstStyle>
          <a:p>
            <a:fld id="{A1E5D531-EAED-4C26-B950-2228F0D1EF97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7" tIns="45783" rIns="91567" bIns="4578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40"/>
          </a:xfrm>
          <a:prstGeom prst="rect">
            <a:avLst/>
          </a:prstGeom>
        </p:spPr>
        <p:txBody>
          <a:bodyPr vert="horz" lIns="91567" tIns="45783" rIns="91567" bIns="4578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2156"/>
            <a:ext cx="2950475" cy="498771"/>
          </a:xfrm>
          <a:prstGeom prst="rect">
            <a:avLst/>
          </a:prstGeom>
        </p:spPr>
        <p:txBody>
          <a:bodyPr vert="horz" lIns="91567" tIns="45783" rIns="91567" bIns="457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0" y="9442156"/>
            <a:ext cx="2950475" cy="498771"/>
          </a:xfrm>
          <a:prstGeom prst="rect">
            <a:avLst/>
          </a:prstGeom>
        </p:spPr>
        <p:txBody>
          <a:bodyPr vert="horz" lIns="91567" tIns="45783" rIns="91567" bIns="45783" rtlCol="0" anchor="b"/>
          <a:lstStyle>
            <a:lvl1pPr algn="r">
              <a:defRPr sz="1200"/>
            </a:lvl1pPr>
          </a:lstStyle>
          <a:p>
            <a:fld id="{E3575EB4-435C-49B3-8603-7CCCA8AE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6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58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21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73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36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57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36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196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58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86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8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51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1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9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9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7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5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12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3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2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9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7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0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2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6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1D4F7-7AD8-45B7-B22C-03FE68F6061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7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1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80000">
              <a:srgbClr val="00B050"/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62614"/>
            <a:ext cx="12192000" cy="58953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-2" y="979581"/>
            <a:ext cx="12192000" cy="58769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</a:t>
            </a:r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790949" y="-25497"/>
            <a:ext cx="84010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Анализ основных показателей контрольно-надзорной деятельности при осуществлении надзора за гидротехническими сооружениями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     за </a:t>
            </a:r>
            <a:r>
              <a:rPr lang="en-US" altLang="ru-RU" sz="2000" b="1" dirty="0" smtClean="0">
                <a:latin typeface="Times New Roman" panose="02020603050405020304" pitchFamily="18" charset="0"/>
              </a:rPr>
              <a:t>I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полугодие 2024 </a:t>
            </a:r>
            <a:r>
              <a:rPr lang="ru-RU" altLang="ru-RU" sz="2000" b="1" dirty="0">
                <a:latin typeface="Times New Roman" panose="02020603050405020304" pitchFamily="18" charset="0"/>
              </a:rPr>
              <a:t>года</a:t>
            </a:r>
            <a:endParaRPr lang="ru-RU" altLang="ru-RU" sz="2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882786" y="1264167"/>
            <a:ext cx="2923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Владимирская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01" y="1129585"/>
            <a:ext cx="570883" cy="5683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01" y="1791526"/>
            <a:ext cx="570883" cy="538627"/>
          </a:xfrm>
          <a:prstGeom prst="rect">
            <a:avLst/>
          </a:prstGeom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562786" y="1884383"/>
            <a:ext cx="3282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      Ивановская область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882786" y="2549769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Костромская область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9122146" y="1264167"/>
            <a:ext cx="272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Московская область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9122146" y="1884383"/>
            <a:ext cx="2218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Тверская область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9122146" y="2548544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Ярославская область 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24" y="2432685"/>
            <a:ext cx="572960" cy="550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9367" y="1125514"/>
            <a:ext cx="570883" cy="596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9366" y="1773366"/>
            <a:ext cx="570883" cy="5749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9366" y="2409843"/>
            <a:ext cx="572960" cy="585772"/>
          </a:xfrm>
          <a:prstGeom prst="rect">
            <a:avLst/>
          </a:prstGeom>
        </p:spPr>
      </p:pic>
      <p:pic>
        <p:nvPicPr>
          <p:cNvPr id="1026" name="Picture 2" descr="Эмблема Федеральной службы по экологическому, технологическому и атомному надзору (Ростехнадзора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424" y="2071434"/>
            <a:ext cx="3558209" cy="367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954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998826"/>
            <a:ext cx="12191208" cy="5859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640" y="1112279"/>
            <a:ext cx="11745928" cy="4304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ответов органов местного самоуправления на направленные предостережения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790952" y="252308"/>
            <a:ext cx="8400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Times New Roman" panose="02020603050405020304" pitchFamily="18" charset="0"/>
              </a:rPr>
              <a:t>Направление предостережений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26319007"/>
              </p:ext>
            </p:extLst>
          </p:nvPr>
        </p:nvGraphicFramePr>
        <p:xfrm>
          <a:off x="770348" y="1489023"/>
          <a:ext cx="10842359" cy="507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46391" y="30849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116703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70336"/>
            <a:ext cx="1219121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98838" y="130731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Порядок разработки основной документации, необходимой для эксплуатации ГТС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11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102" y="1330540"/>
            <a:ext cx="2333320" cy="44937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Расчет вероятного вреда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Страхование гражданской ответственности в соответствии с законодательством Российской Федерации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 преддекларационного обследования ГТС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8128" y="1411243"/>
            <a:ext cx="2629694" cy="98985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вероятного вреда = 0 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23567" y="2981325"/>
            <a:ext cx="2629694" cy="19039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ГТС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61182" y="1170501"/>
            <a:ext cx="2457653" cy="26969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ГТС в соответствии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федеральными нормами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безопасности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ГТС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>
            <a:stCxn id="3" idx="3"/>
            <a:endCxn id="17" idx="1"/>
          </p:cNvCxnSpPr>
          <p:nvPr/>
        </p:nvCxnSpPr>
        <p:spPr>
          <a:xfrm>
            <a:off x="2609422" y="3577435"/>
            <a:ext cx="814145" cy="3558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7" idx="3"/>
            <a:endCxn id="19" idx="1"/>
          </p:cNvCxnSpPr>
          <p:nvPr/>
        </p:nvCxnSpPr>
        <p:spPr>
          <a:xfrm flipV="1">
            <a:off x="6053261" y="2518970"/>
            <a:ext cx="707921" cy="141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0" idx="1"/>
          </p:cNvCxnSpPr>
          <p:nvPr/>
        </p:nvCxnSpPr>
        <p:spPr>
          <a:xfrm flipV="1">
            <a:off x="2610212" y="1906171"/>
            <a:ext cx="827916" cy="4157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10143544" y="3118226"/>
            <a:ext cx="1905279" cy="163708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 эксплуатация ГТС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61221" y="3537291"/>
            <a:ext cx="553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790836" y="4200397"/>
            <a:ext cx="2427999" cy="25085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организационно-технических мероприятий, поддержание в эксплуатационной надежности ГТС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/>
          <p:cNvCxnSpPr>
            <a:stCxn id="17" idx="3"/>
            <a:endCxn id="29" idx="1"/>
          </p:cNvCxnSpPr>
          <p:nvPr/>
        </p:nvCxnSpPr>
        <p:spPr>
          <a:xfrm>
            <a:off x="6053261" y="3933298"/>
            <a:ext cx="737575" cy="1521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6899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582209" y="90430"/>
            <a:ext cx="8400256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 smtClean="0">
                <a:latin typeface="Times New Roman" panose="02020603050405020304" pitchFamily="18" charset="0"/>
              </a:rPr>
              <a:t>Перечень государственных услуг, предоставляемых Центральным управлением Ростехнадзора</a:t>
            </a:r>
          </a:p>
          <a:p>
            <a:pPr algn="ctr"/>
            <a:endParaRPr lang="ru-RU" altLang="ru-RU" sz="2300" b="1" dirty="0" smtClean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46780" y="1421093"/>
            <a:ext cx="5823486" cy="51030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48000">
                <a:schemeClr val="accent1">
                  <a:satMod val="103000"/>
                  <a:tint val="73000"/>
                  <a:lumMod val="36000"/>
                  <a:lumOff val="64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декларации безопасности ГТС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нормативные документы: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ПП РФ от 20.11.2020 г. № 1892;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Приказ РТН от 09.12.2020 г. № 509;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Приказ РТН от 12.08.2015 г. № 312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19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791" y="1002758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83834" y="229790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Предоставление государственных услуг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13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838193131"/>
              </p:ext>
            </p:extLst>
          </p:nvPr>
        </p:nvGraphicFramePr>
        <p:xfrm>
          <a:off x="1103445" y="1307931"/>
          <a:ext cx="4835610" cy="343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60501" y="5036769"/>
            <a:ext cx="5646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направляемых заявлений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утверждению деклараций безопасности ГТС возросло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мес. 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мес. 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5019" y="2974774"/>
            <a:ext cx="440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6 мес. 2023 г. в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РРГТС внесено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ГТС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6 мес. 2024 г.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РРГТС внесено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6325" y="168020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4324" y="262710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95476" y="3214303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6509" y="278992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5672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29790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Бесхозяйные гидротехнические сооружения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51608" y="623372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80" y="1732605"/>
            <a:ext cx="5851026" cy="4306246"/>
          </a:xfrm>
          <a:prstGeom prst="rect">
            <a:avLst/>
          </a:prstGeom>
        </p:spPr>
      </p:pic>
      <p:pic>
        <p:nvPicPr>
          <p:cNvPr id="1026" name="Picture 2" descr="Улправда - В Ульяновской области ставят на учёт бесхозные гидротехнические  сооружен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1732603"/>
            <a:ext cx="5741661" cy="430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272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75041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Количество бесхозяйных гидротехнических сооружений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47212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15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990935"/>
            <a:ext cx="12192000" cy="59054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98413053"/>
              </p:ext>
            </p:extLst>
          </p:nvPr>
        </p:nvGraphicFramePr>
        <p:xfrm>
          <a:off x="104908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95983705"/>
              </p:ext>
            </p:extLst>
          </p:nvPr>
        </p:nvGraphicFramePr>
        <p:xfrm>
          <a:off x="4190455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831804481"/>
              </p:ext>
            </p:extLst>
          </p:nvPr>
        </p:nvGraphicFramePr>
        <p:xfrm>
          <a:off x="8240166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207821815"/>
              </p:ext>
            </p:extLst>
          </p:nvPr>
        </p:nvGraphicFramePr>
        <p:xfrm>
          <a:off x="104908" y="4143276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35120953"/>
              </p:ext>
            </p:extLst>
          </p:nvPr>
        </p:nvGraphicFramePr>
        <p:xfrm>
          <a:off x="4252978" y="4143827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047616283"/>
              </p:ext>
            </p:extLst>
          </p:nvPr>
        </p:nvGraphicFramePr>
        <p:xfrm>
          <a:off x="8211136" y="4129313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3548935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46466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Общая динамика снижения количества бесхозяйных гидротехнических сооружений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16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70337"/>
            <a:ext cx="12192000" cy="59054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361437086"/>
              </p:ext>
            </p:extLst>
          </p:nvPr>
        </p:nvGraphicFramePr>
        <p:xfrm>
          <a:off x="329609" y="981075"/>
          <a:ext cx="11632019" cy="565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2009775" y="2002057"/>
            <a:ext cx="8934450" cy="32064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 rot="1204496">
            <a:off x="5800285" y="2913843"/>
            <a:ext cx="1046207" cy="40451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8047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54" y="915462"/>
            <a:ext cx="12191208" cy="58832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92370" y="248626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Изменения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законодательства в области безопасности ГТС 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17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8" y="1774880"/>
            <a:ext cx="3116929" cy="44706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xtLst/>
        </p:spPr>
      </p:pic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5469577" y="1879187"/>
            <a:ext cx="6403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Вводится новый вид нормативного правового акта - федеральные нормы и правила в области безопасности ГТС (ФНП</a:t>
            </a:r>
            <a:r>
              <a:rPr lang="ru-RU" altLang="ru-RU" sz="1800" dirty="0" smtClean="0">
                <a:solidFill>
                  <a:srgbClr val="000000"/>
                </a:solidFill>
              </a:rPr>
              <a:t>).</a:t>
            </a:r>
            <a:endParaRPr lang="ru-RU" altLang="ru-RU" sz="1800" dirty="0"/>
          </a:p>
        </p:txBody>
      </p:sp>
      <p:sp>
        <p:nvSpPr>
          <p:cNvPr id="27" name="TextBox 33"/>
          <p:cNvSpPr txBox="1">
            <a:spLocks noChangeArrowheads="1"/>
          </p:cNvSpPr>
          <p:nvPr/>
        </p:nvSpPr>
        <p:spPr bwMode="auto">
          <a:xfrm>
            <a:off x="5469577" y="2831446"/>
            <a:ext cx="617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Вводятся требования к экспертам в этой области (в частности, требование об их аттестации</a:t>
            </a:r>
            <a:r>
              <a:rPr lang="ru-RU" altLang="ru-RU" sz="1800" dirty="0" smtClean="0">
                <a:solidFill>
                  <a:srgbClr val="000000"/>
                </a:solidFill>
              </a:rPr>
              <a:t>).</a:t>
            </a:r>
            <a:endParaRPr lang="ru-RU" altLang="ru-RU" sz="1800" dirty="0"/>
          </a:p>
        </p:txBody>
      </p:sp>
      <p:sp>
        <p:nvSpPr>
          <p:cNvPr id="28" name="TextBox 34"/>
          <p:cNvSpPr txBox="1">
            <a:spLocks noChangeArrowheads="1"/>
          </p:cNvSpPr>
          <p:nvPr/>
        </p:nvSpPr>
        <p:spPr bwMode="auto">
          <a:xfrm>
            <a:off x="5538671" y="3585217"/>
            <a:ext cx="6275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Разграничиваются понятия класса ответственности ГТС, устанавливаемого при проектировании, и класса ГТС, определяемого по результатам декларирования их безопасности.</a:t>
            </a:r>
            <a:endParaRPr lang="ru-RU" altLang="ru-RU" sz="1800" dirty="0"/>
          </a:p>
        </p:txBody>
      </p:sp>
      <p:sp>
        <p:nvSpPr>
          <p:cNvPr id="29" name="TextBox 36"/>
          <p:cNvSpPr txBox="1">
            <a:spLocks noChangeArrowheads="1"/>
          </p:cNvSpPr>
          <p:nvPr/>
        </p:nvSpPr>
        <p:spPr bwMode="auto">
          <a:xfrm>
            <a:off x="5538671" y="4821023"/>
            <a:ext cx="640035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Уточняется понятийный аппарат законодательства о безопасности </a:t>
            </a:r>
            <a:r>
              <a:rPr lang="ru-RU" altLang="ru-RU" sz="1800" dirty="0" smtClean="0">
                <a:solidFill>
                  <a:srgbClr val="000000"/>
                </a:solidFill>
              </a:rPr>
              <a:t>ГТС.</a:t>
            </a:r>
            <a:endParaRPr lang="ru-RU" altLang="ru-RU" sz="1800" dirty="0"/>
          </a:p>
        </p:txBody>
      </p:sp>
      <p:cxnSp>
        <p:nvCxnSpPr>
          <p:cNvPr id="30" name="Straight Connector 2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393169" y="1896538"/>
            <a:ext cx="45146" cy="42896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6"/>
          <p:cNvSpPr txBox="1">
            <a:spLocks noChangeArrowheads="1"/>
          </p:cNvSpPr>
          <p:nvPr/>
        </p:nvSpPr>
        <p:spPr bwMode="auto">
          <a:xfrm>
            <a:off x="2960808" y="3596483"/>
            <a:ext cx="298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1 сентября 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2024 года</a:t>
            </a:r>
            <a:endParaRPr lang="ru-RU" alt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6215" y="960298"/>
            <a:ext cx="11617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29.05.2023 г. № 191-ФЗ  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 безопасности гидротехнических сооружений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статью 48</a:t>
            </a:r>
            <a:r>
              <a:rPr lang="ru-RU" sz="1400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Градостроительного кодекса Российской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ru-RU" sz="1400" b="1" u="sng" dirty="0">
              <a:latin typeface="Times New Roman" panose="02020603050405020304" pitchFamily="18" charset="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8" name="TextBox 36"/>
          <p:cNvSpPr txBox="1">
            <a:spLocks noChangeArrowheads="1"/>
          </p:cNvSpPr>
          <p:nvPr/>
        </p:nvSpPr>
        <p:spPr bwMode="auto">
          <a:xfrm>
            <a:off x="5574735" y="5511939"/>
            <a:ext cx="6364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Исключается необходимость согласования правил эксплуатации ГТС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6677204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92765" y="48217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рекомендации по предупреждению техногенных аварий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внешних воздействий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ГТС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18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" y="981074"/>
            <a:ext cx="12192001" cy="58769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обратить внимание на необходимость усиления контроля за функционированием служб мониторинга ГТС,                    соблюдением установленных требований по обеспечению безопасности ГТС;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осуществлять организацию и выполнение работ на ГТС своими силами или силами сторонних организации, только лицами, удовлетворяющими соответствующим квалификационным требованиям, аттестованным в области безопасности ГТС в установленном порядке строго в соответствии с нормативными правовыми актами, устанавливающими требования обеспечения безопасности ГТС;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усилить и организовать дополнительный контроль над подготовкой и проведением работ повышенной опасности (газоопасные, огневые);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провести разработку и дополнение Планов действий по предупреждению и ликвидации ЧС природного и техногенного характера;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провести разработку и дополнение Планов локализации (ликвидации) аварийных ситуаций на ГТС;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проверить и уточнить (при необходимости) требования технических регламентов по эксплуатации оборудования на случай необходимости экстренного (аварийного) останова или вывода из нормального режима эксплуатации;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регулярно проверять и тестировать работоспособность технических средств телефонной и радиосвязи, средств аварийной, противопожарной сигнализации и противоаварийной защиты, средств телемеханики. 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8463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3457422" y="5011231"/>
            <a:ext cx="7450185" cy="48644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57422" y="4023852"/>
            <a:ext cx="7450185" cy="7460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38124" y="3029680"/>
            <a:ext cx="7450185" cy="765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438122" y="2175110"/>
            <a:ext cx="7450185" cy="626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38121" y="1256319"/>
            <a:ext cx="7450185" cy="765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</a:t>
            </a:r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1171885" y="5972479"/>
            <a:ext cx="2923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Владимирская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5760747"/>
            <a:ext cx="894870" cy="8908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03" y="2859073"/>
            <a:ext cx="858924" cy="810393"/>
          </a:xfrm>
          <a:prstGeom prst="rect">
            <a:avLst/>
          </a:prstGeom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1040605" y="3142832"/>
            <a:ext cx="3282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      Ивановская область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1289935" y="2170699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Костромская область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1271749" y="1352655"/>
            <a:ext cx="272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Московская область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1398423" y="5086957"/>
            <a:ext cx="2218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   Тверская область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1310937" y="4060508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Ярославская область 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03" y="1917698"/>
            <a:ext cx="874330" cy="840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55" y="1018576"/>
            <a:ext cx="806990" cy="8426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084" y="4838546"/>
            <a:ext cx="847761" cy="8537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336" y="3743450"/>
            <a:ext cx="951397" cy="972671"/>
          </a:xfrm>
          <a:prstGeom prst="rect">
            <a:avLst/>
          </a:prstGeom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137070" y="555112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19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3730196" y="70474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Реализация региональных программ поднадзорных субъектов Российской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8122" y="1223563"/>
            <a:ext cx="7450184" cy="830997"/>
          </a:xfrm>
          <a:prstGeom prst="rect">
            <a:avLst/>
          </a:prstGeom>
          <a:gradFill>
            <a:gsLst>
              <a:gs pos="5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Распоряжение Министерства экологии и природопользования Московской области от 29 августа 2023 г. № 2227-рп «Об утверждении региональной программы Московской области «Обеспечение безопасности гидротехнических сооружений, в том числе гидротехнических сооружений, которые не имеют собственника или собственник которых неизвестен либо от права собственности на которые отказался»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38123" y="2172000"/>
            <a:ext cx="7450184" cy="646331"/>
          </a:xfrm>
          <a:prstGeom prst="rect">
            <a:avLst/>
          </a:prstGeom>
          <a:gradFill>
            <a:gsLst>
              <a:gs pos="5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Администрации Костромской области от 23 мая 2022 г.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245-а «Об утверждении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региональной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программы «Обеспечение безопасности гидротехнических сооружений на 2022-2028 годы на территории Костромской области».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8123" y="2992993"/>
            <a:ext cx="7450184" cy="830997"/>
          </a:xfrm>
          <a:prstGeom prst="rect">
            <a:avLst/>
          </a:prstGeom>
          <a:gradFill>
            <a:gsLst>
              <a:gs pos="5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Ивановской области от 20 декабря 2022 г.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758-п «Об утверждении региональной программы «Обеспечение безопасности гидротехнических сооружений, в том числе гидротехнических сооружений, которые не имеют собственника или собственник которых неизвестен либо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права собственности на которые собственник отказался»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47397" y="4057008"/>
            <a:ext cx="7450184" cy="685188"/>
          </a:xfrm>
          <a:prstGeom prst="rect">
            <a:avLst/>
          </a:prstGeom>
          <a:gradFill>
            <a:gsLst>
              <a:gs pos="5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Ярославской области от 31 марта 2020 г.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№ 291-П «Об утверждении государственной программы Ярославской области «Охрана окружающей среды в Ярославской области» на 2020 - 2025 годы и признании утратившими силу отдельных постановлений Правительства области»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38125" y="5036007"/>
            <a:ext cx="7450184" cy="461665"/>
          </a:xfrm>
          <a:prstGeom prst="rect">
            <a:avLst/>
          </a:prstGeom>
          <a:gradFill>
            <a:gsLst>
              <a:gs pos="5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Постановлением Правительства Тверской области от 7 июня 2023 г. «Об утверждении региональной программы Тверской области «Обеспечение безопасности гидротехнических сооружений в Тверской области»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954052" y="1639060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2023-2027гг.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971002" y="2475326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2022-2028гг.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954052" y="3334236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2022-2024гг.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927223" y="4227593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2022-2025гг.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927223" y="4981249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2022-2026гг.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0810253" y="1009870"/>
            <a:ext cx="1433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457422" y="5723623"/>
            <a:ext cx="7450185" cy="765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457421" y="5711325"/>
            <a:ext cx="7450186" cy="830997"/>
          </a:xfrm>
          <a:prstGeom prst="rect">
            <a:avLst/>
          </a:prstGeom>
          <a:gradFill>
            <a:gsLst>
              <a:gs pos="5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Владимирской области от 30 октября 2023 г. № 785 «Об утверждении региональной программы обеспечения безопасности гидротехнических сооружений на территории Владимирской области, в том числе гидротехнических сооружений, которые не имеют собственника или собственник которых неизвестен либо от прав собственности на которые собственник отказался»</a:t>
            </a:r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0971002" y="5938979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2023-2025гг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73504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0163" y="3533776"/>
            <a:ext cx="12192000" cy="4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66" y="1181147"/>
            <a:ext cx="6303777" cy="41705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4" name="TextBox 33"/>
          <p:cNvSpPr txBox="1"/>
          <p:nvPr/>
        </p:nvSpPr>
        <p:spPr>
          <a:xfrm>
            <a:off x="3307920" y="5219070"/>
            <a:ext cx="2752008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Владимирская область</a:t>
            </a:r>
          </a:p>
          <a:p>
            <a:r>
              <a:rPr lang="ru-RU" sz="2000" dirty="0"/>
              <a:t>(</a:t>
            </a:r>
            <a:r>
              <a:rPr lang="ru-RU" sz="2000" dirty="0" smtClean="0"/>
              <a:t>122) </a:t>
            </a:r>
            <a:r>
              <a:rPr lang="ru-RU" sz="2000" dirty="0" smtClean="0">
                <a:solidFill>
                  <a:srgbClr val="C00000"/>
                </a:solidFill>
              </a:rPr>
              <a:t>(24)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6050026" y="4417074"/>
            <a:ext cx="9902" cy="94637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38576" y="3374035"/>
            <a:ext cx="2513861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Московская область</a:t>
            </a:r>
          </a:p>
          <a:p>
            <a:r>
              <a:rPr lang="ru-RU" sz="2000" dirty="0"/>
              <a:t>(</a:t>
            </a:r>
            <a:r>
              <a:rPr lang="ru-RU" sz="2000" dirty="0" smtClean="0"/>
              <a:t>1410) </a:t>
            </a:r>
            <a:r>
              <a:rPr lang="ru-RU" sz="2000" dirty="0" smtClean="0">
                <a:solidFill>
                  <a:srgbClr val="C00000"/>
                </a:solidFill>
              </a:rPr>
              <a:t>(73)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545033" y="4166629"/>
            <a:ext cx="1577060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81790" y="1441833"/>
            <a:ext cx="2350964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Тверская область</a:t>
            </a:r>
          </a:p>
          <a:p>
            <a:r>
              <a:rPr lang="ru-RU" sz="2000" dirty="0"/>
              <a:t>(</a:t>
            </a:r>
            <a:r>
              <a:rPr lang="ru-RU" sz="2000" dirty="0" smtClean="0"/>
              <a:t>74) </a:t>
            </a:r>
            <a:r>
              <a:rPr lang="ru-RU" sz="2000" dirty="0" smtClean="0">
                <a:solidFill>
                  <a:srgbClr val="C00000"/>
                </a:solidFill>
              </a:rPr>
              <a:t>(6)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3486679" y="2229727"/>
            <a:ext cx="1834095" cy="289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651634" y="3119205"/>
            <a:ext cx="2639219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Костромская область</a:t>
            </a:r>
          </a:p>
          <a:p>
            <a:r>
              <a:rPr lang="ru-RU" sz="2000" dirty="0"/>
              <a:t>(</a:t>
            </a:r>
            <a:r>
              <a:rPr lang="ru-RU" sz="2000" dirty="0" smtClean="0"/>
              <a:t>45) </a:t>
            </a:r>
            <a:r>
              <a:rPr lang="ru-RU" sz="2000" dirty="0" smtClean="0">
                <a:solidFill>
                  <a:srgbClr val="C00000"/>
                </a:solidFill>
              </a:rPr>
              <a:t>(0)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7742401" y="3910408"/>
            <a:ext cx="1028695" cy="307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34538" y="5065037"/>
            <a:ext cx="2548002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Ивановская область</a:t>
            </a:r>
          </a:p>
          <a:p>
            <a:r>
              <a:rPr lang="ru-RU" sz="2000" dirty="0" smtClean="0"/>
              <a:t>(67) </a:t>
            </a:r>
            <a:r>
              <a:rPr lang="ru-RU" sz="2000" dirty="0" smtClean="0">
                <a:solidFill>
                  <a:srgbClr val="C00000"/>
                </a:solidFill>
              </a:rPr>
              <a:t>(11)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6834537" y="4344301"/>
            <a:ext cx="1" cy="86952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718439" y="1431236"/>
            <a:ext cx="2664102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Ярославская область</a:t>
            </a:r>
          </a:p>
          <a:p>
            <a:r>
              <a:rPr lang="ru-RU" sz="2000" dirty="0"/>
              <a:t>(</a:t>
            </a:r>
            <a:r>
              <a:rPr lang="ru-RU" sz="2000" dirty="0" smtClean="0"/>
              <a:t>56) </a:t>
            </a:r>
            <a:r>
              <a:rPr lang="ru-RU" sz="2000" dirty="0" smtClean="0">
                <a:solidFill>
                  <a:srgbClr val="C00000"/>
                </a:solidFill>
              </a:rPr>
              <a:t>(3)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45" name="Прямая со стрелкой 44"/>
          <p:cNvCxnSpPr>
            <a:stCxn id="44" idx="1"/>
          </p:cNvCxnSpPr>
          <p:nvPr/>
        </p:nvCxnSpPr>
        <p:spPr>
          <a:xfrm>
            <a:off x="6718439" y="1822833"/>
            <a:ext cx="2745" cy="126011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12551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Распределение гидротехнических сооружений по поднадзорным субъектам Российской Федерации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0601" y="5583128"/>
            <a:ext cx="2861576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7C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Всего ГТС: </a:t>
            </a:r>
            <a:r>
              <a:rPr lang="ru-RU" sz="2000" dirty="0" smtClean="0"/>
              <a:t>1774 </a:t>
            </a:r>
            <a:r>
              <a:rPr lang="ru-RU" sz="2000" dirty="0" smtClean="0">
                <a:solidFill>
                  <a:srgbClr val="C00000"/>
                </a:solidFill>
              </a:rPr>
              <a:t>Бесхозяйных ГТС: 117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</a:t>
            </a:r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3269822" y="607157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2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529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62614"/>
            <a:ext cx="12192000" cy="58953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" y="1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</a:t>
            </a:r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</p:txBody>
      </p:sp>
      <p:pic>
        <p:nvPicPr>
          <p:cNvPr id="1026" name="Picture 2" descr="Эмблема Федеральной службы по экологическому, технологическому и атомному надзору (Ростехнадзора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02" y="1660129"/>
            <a:ext cx="2714389" cy="29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96508" y="5053871"/>
            <a:ext cx="519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790949" y="-25497"/>
            <a:ext cx="84010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Анализ основных показателей контрольно-надзорной деятельности при осуществлении надзора за гидротехническими сооружениями по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итогам 1 полугодия 2024 </a:t>
            </a:r>
            <a:r>
              <a:rPr lang="ru-RU" altLang="ru-RU" sz="2000" b="1" dirty="0">
                <a:latin typeface="Times New Roman" panose="02020603050405020304" pitchFamily="18" charset="0"/>
              </a:rPr>
              <a:t>года</a:t>
            </a:r>
            <a:endParaRPr lang="ru-RU" altLang="ru-RU" sz="2000" b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4599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48626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Количество поднадзорных гидротехнических сооружений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485610"/>
              </p:ext>
            </p:extLst>
          </p:nvPr>
        </p:nvGraphicFramePr>
        <p:xfrm>
          <a:off x="0" y="970336"/>
          <a:ext cx="12192000" cy="5887665"/>
        </p:xfrm>
        <a:graphic>
          <a:graphicData uri="http://schemas.openxmlformats.org/drawingml/2006/table">
            <a:tbl>
              <a:tblPr firstRow="1" firstCol="1" bandRow="1"/>
              <a:tblGrid>
                <a:gridCol w="704455"/>
                <a:gridCol w="2623364"/>
                <a:gridCol w="1552918"/>
                <a:gridCol w="1279225"/>
                <a:gridCol w="1230023"/>
                <a:gridCol w="1269384"/>
                <a:gridCol w="1164700"/>
                <a:gridCol w="1221469"/>
                <a:gridCol w="1146462"/>
              </a:tblGrid>
              <a:tr h="1159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субъекта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Распределение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показателям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Владимирская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Ивановская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Костромская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Московская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Тверская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Ярославская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23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классам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ГТС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установлен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14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отраслям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энергетика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промышленность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700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водохозяйственный комплекс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1393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1725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5651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1410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9021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1584" y="1020984"/>
            <a:ext cx="12192000" cy="58769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69671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Количество внесенных гидротехнических сооружений в РРГТС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4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260596"/>
              </p:ext>
            </p:extLst>
          </p:nvPr>
        </p:nvGraphicFramePr>
        <p:xfrm>
          <a:off x="6919876" y="1361720"/>
          <a:ext cx="5072100" cy="4939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698"/>
                <a:gridCol w="1328952"/>
                <a:gridCol w="1308507"/>
                <a:gridCol w="1061943"/>
              </a:tblGrid>
              <a:tr h="8926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поднадзорных ГТС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внесенных в РРГТС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не внесенных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РРГТС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57% 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9570" y="5765051"/>
            <a:ext cx="591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2023 годом % не внесенных ГТС в РРГТС понизился на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%)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821884430"/>
              </p:ext>
            </p:extLst>
          </p:nvPr>
        </p:nvGraphicFramePr>
        <p:xfrm>
          <a:off x="-214430" y="726520"/>
          <a:ext cx="7682398" cy="535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49126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11" y="1028733"/>
            <a:ext cx="8791789" cy="55733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0163" y="3533776"/>
            <a:ext cx="12192000" cy="4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12551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Гидротехнические сооружения </a:t>
            </a:r>
            <a:r>
              <a:rPr lang="en-US" altLang="ru-RU" sz="2000" b="1" dirty="0">
                <a:latin typeface="Times New Roman" panose="02020603050405020304" pitchFamily="18" charset="0"/>
              </a:rPr>
              <a:t>I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класса, на которых установлен режим постоянного государственного надзора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0383" y="2356081"/>
            <a:ext cx="1102501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Тверская область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438" y="1884290"/>
            <a:ext cx="170244" cy="170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4323" y="2380835"/>
            <a:ext cx="2646629" cy="40862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Калининской АЭС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05" y="3076928"/>
            <a:ext cx="177000" cy="177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06165" y="3677653"/>
            <a:ext cx="128305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Ярославская область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12567" y="1734286"/>
            <a:ext cx="2557798" cy="40862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Рыбинской ГЭС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85254" y="4599141"/>
            <a:ext cx="130374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Костромская область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5511" y="4932396"/>
            <a:ext cx="123603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Ивановская область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48039" y="5363183"/>
            <a:ext cx="138085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Владимирская область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4085" y="3596740"/>
            <a:ext cx="125484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08" y="3872987"/>
            <a:ext cx="177000" cy="177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03447" y="4079070"/>
            <a:ext cx="2554154" cy="40862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ГТС Загорской ГАЭС</a:t>
            </a:r>
          </a:p>
        </p:txBody>
      </p:sp>
      <p:cxnSp>
        <p:nvCxnSpPr>
          <p:cNvPr id="38" name="Соединительная линия уступом 35"/>
          <p:cNvCxnSpPr>
            <a:stCxn id="36" idx="1"/>
            <a:endCxn id="33" idx="0"/>
          </p:cNvCxnSpPr>
          <p:nvPr/>
        </p:nvCxnSpPr>
        <p:spPr>
          <a:xfrm rot="10800000" flipH="1">
            <a:off x="1103446" y="3872988"/>
            <a:ext cx="5732561" cy="410395"/>
          </a:xfrm>
          <a:prstGeom prst="bentConnector4">
            <a:avLst>
              <a:gd name="adj1" fmla="val -3988"/>
              <a:gd name="adj2" fmla="val 1557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6"/>
          <p:cNvCxnSpPr>
            <a:stCxn id="17" idx="0"/>
            <a:endCxn id="19" idx="1"/>
          </p:cNvCxnSpPr>
          <p:nvPr/>
        </p:nvCxnSpPr>
        <p:spPr>
          <a:xfrm rot="5400000" flipH="1" flipV="1">
            <a:off x="7934921" y="2199282"/>
            <a:ext cx="1138330" cy="6169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73" y="6125201"/>
            <a:ext cx="240000" cy="240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3" y="5709471"/>
            <a:ext cx="240000" cy="2400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23085" y="5644805"/>
            <a:ext cx="129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ГЭС, ГАЭС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0699" y="6060535"/>
            <a:ext cx="96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АЭС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1" y="4165487"/>
            <a:ext cx="140596" cy="14059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592714" y="6276612"/>
            <a:ext cx="2839521" cy="4200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67" dirty="0"/>
              <a:t>Акуловский гидроузел</a:t>
            </a:r>
          </a:p>
        </p:txBody>
      </p:sp>
      <p:cxnSp>
        <p:nvCxnSpPr>
          <p:cNvPr id="66" name="Соединительная линия уступом 65"/>
          <p:cNvCxnSpPr>
            <a:stCxn id="65" idx="1"/>
          </p:cNvCxnSpPr>
          <p:nvPr/>
        </p:nvCxnSpPr>
        <p:spPr>
          <a:xfrm rot="10800000">
            <a:off x="6509522" y="4286241"/>
            <a:ext cx="83193" cy="220039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5" y="6491601"/>
            <a:ext cx="240000" cy="2400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32807" y="6452553"/>
            <a:ext cx="4219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ГТС Водохозяйственного комплекса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18771" y="1168427"/>
            <a:ext cx="2812496" cy="4426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Всего ГТС</a:t>
            </a:r>
            <a:r>
              <a:rPr lang="en-US" sz="2000" dirty="0"/>
              <a:t> I </a:t>
            </a:r>
            <a:r>
              <a:rPr lang="ru-RU" sz="2000" dirty="0"/>
              <a:t>класса: 4</a:t>
            </a:r>
          </a:p>
        </p:txBody>
      </p:sp>
      <p:cxnSp>
        <p:nvCxnSpPr>
          <p:cNvPr id="70" name="Соединительная линия уступом 35"/>
          <p:cNvCxnSpPr>
            <a:stCxn id="16" idx="1"/>
            <a:endCxn id="15" idx="3"/>
          </p:cNvCxnSpPr>
          <p:nvPr/>
        </p:nvCxnSpPr>
        <p:spPr>
          <a:xfrm rot="10800000" flipH="1">
            <a:off x="1144322" y="1969413"/>
            <a:ext cx="4988115" cy="615735"/>
          </a:xfrm>
          <a:prstGeom prst="bentConnector3">
            <a:avLst>
              <a:gd name="adj1" fmla="val -45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1944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792" y="992492"/>
            <a:ext cx="12192000" cy="58769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14936" y="110172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Проведение проверок постоянного государственного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надзора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86223257"/>
              </p:ext>
            </p:extLst>
          </p:nvPr>
        </p:nvGraphicFramePr>
        <p:xfrm>
          <a:off x="1438275" y="941169"/>
          <a:ext cx="9220200" cy="616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01059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70336"/>
            <a:ext cx="12192000" cy="58699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886065" y="230116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Гидротехнические сооружения </a:t>
            </a:r>
            <a:r>
              <a:rPr lang="en-US" altLang="ru-RU" sz="2400" b="1" dirty="0">
                <a:latin typeface="Times New Roman" panose="02020603050405020304" pitchFamily="18" charset="0"/>
              </a:rPr>
              <a:t>I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класса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04907" y="35581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66507" y="1181775"/>
            <a:ext cx="9658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встречающиеся нарушения на ГТС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9856" y="2090206"/>
            <a:ext cx="10938336" cy="40872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8" y="1878937"/>
            <a:ext cx="2155594" cy="38321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73" y="1878937"/>
            <a:ext cx="2164304" cy="3843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626" y="1878936"/>
            <a:ext cx="2113349" cy="3832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8241" y="1875368"/>
            <a:ext cx="2290627" cy="38321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77838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4" y="251033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Собственники гидротехнических сооружений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96000" y="1061657"/>
            <a:ext cx="2189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БЕСХОЗЯЙНЫЕ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90952" y="1859418"/>
            <a:ext cx="2666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СОБСТВЕННОСТЬ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4402" y="2382907"/>
            <a:ext cx="3641873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правообладателях  являющихся собственниками и/или эксплуатирующими организациями поднадзорных ГТС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8</a:t>
            </a:r>
            <a:endParaRPr lang="ru-RU" altLang="ru-RU" sz="20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489924" y="4867734"/>
            <a:ext cx="273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751495" y="1232109"/>
            <a:ext cx="2147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 (ИП)</a:t>
            </a: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9184864" y="1915465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2 %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10216392" y="4416483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56 %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6667477" y="1419403"/>
            <a:ext cx="110231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7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%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4483844" y="2565585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6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%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23493155"/>
              </p:ext>
            </p:extLst>
          </p:nvPr>
        </p:nvGraphicFramePr>
        <p:xfrm>
          <a:off x="5416450" y="2349910"/>
          <a:ext cx="4946228" cy="413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3480777" y="5232896"/>
            <a:ext cx="273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4207245" y="5883397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29%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370142" y="4581832"/>
            <a:ext cx="888293" cy="4299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741929" y="1859418"/>
            <a:ext cx="1411672" cy="7052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190774" y="2208821"/>
            <a:ext cx="154658" cy="623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932967" y="2607210"/>
            <a:ext cx="607179" cy="7529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5667153" y="5096526"/>
            <a:ext cx="872993" cy="8841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108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792" y="970336"/>
            <a:ext cx="12192000" cy="58769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48967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Основные показатели деятельности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9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528126"/>
              </p:ext>
            </p:extLst>
          </p:nvPr>
        </p:nvGraphicFramePr>
        <p:xfrm>
          <a:off x="704851" y="1082539"/>
          <a:ext cx="7121978" cy="5550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827"/>
                <a:gridCol w="2434093"/>
                <a:gridCol w="1343458"/>
                <a:gridCol w="1306285"/>
                <a:gridCol w="1589315"/>
              </a:tblGrid>
              <a:tr h="43037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мес. 2023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мес. 2024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830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проверок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+1478%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977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-33%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556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внеплановых: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+900%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727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постоянный надзор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+38%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458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проверок, по итогам проведения которых выявлены правонарушения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+867%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060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правонарушений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8362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8262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68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наказаний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+100%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38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штрафов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+100%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621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приостановление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32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52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Дисквалификация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454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наложенных административных штрафов (тыс. рублей)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+16%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8143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уплаченных (взысканных) административных штрафов (тыс. рублей)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208,00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-39%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8292178" y="2506134"/>
            <a:ext cx="3517438" cy="2111732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1"/>
          <p:cNvSpPr/>
          <p:nvPr/>
        </p:nvSpPr>
        <p:spPr>
          <a:xfrm>
            <a:off x="8238933" y="2496049"/>
            <a:ext cx="3570682" cy="200415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мероприятия:</a:t>
            </a:r>
          </a:p>
          <a:p>
            <a:pPr algn="ctr">
              <a:lnSpc>
                <a:spcPct val="100000"/>
              </a:lnSpc>
            </a:pPr>
            <a:endParaRPr lang="ru-RU" sz="16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3008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предостережений 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6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6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3725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10209</TotalTime>
  <Words>1251</Words>
  <Application>Microsoft Office PowerPoint</Application>
  <PresentationFormat>Широкоэкранный</PresentationFormat>
  <Paragraphs>458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Microsoft JhengHei Light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Климов Е.А</dc:creator>
  <cp:lastModifiedBy>Учетная запись Майкрософт</cp:lastModifiedBy>
  <cp:revision>380</cp:revision>
  <cp:lastPrinted>2024-03-27T11:24:16Z</cp:lastPrinted>
  <dcterms:created xsi:type="dcterms:W3CDTF">2018-12-06T15:25:48Z</dcterms:created>
  <dcterms:modified xsi:type="dcterms:W3CDTF">2024-09-08T18:29:48Z</dcterms:modified>
</cp:coreProperties>
</file>